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56" r:id="rId3"/>
    <p:sldId id="258" r:id="rId4"/>
    <p:sldId id="260" r:id="rId5"/>
    <p:sldId id="262" r:id="rId6"/>
    <p:sldId id="314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30" r:id="rId17"/>
    <p:sldId id="259" r:id="rId18"/>
    <p:sldId id="318" r:id="rId19"/>
    <p:sldId id="319" r:id="rId20"/>
    <p:sldId id="329" r:id="rId21"/>
    <p:sldId id="315" r:id="rId22"/>
    <p:sldId id="263" r:id="rId23"/>
    <p:sldId id="316" r:id="rId24"/>
    <p:sldId id="317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da" initials="V" lastIdx="2" clrIdx="0"/>
  <p:cmAuthor id="2" name="Rima" initials="R" lastIdx="35" clrIdx="1">
    <p:extLst>
      <p:ext uri="{19B8F6BF-5375-455C-9EA6-DF929625EA0E}">
        <p15:presenceInfo xmlns:p15="http://schemas.microsoft.com/office/powerpoint/2012/main" userId="Ri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16T20:50:08.013" idx="33">
    <p:pos x="2657" y="858"/>
    <p:text>Gal: Apmąstykite, kas patraukė Jūsų dėmesį pristatant temą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584AF-AA2D-43A5-A6D8-855050D8BC15}" type="datetimeFigureOut">
              <a:rPr lang="lt-LT" smtClean="0"/>
              <a:t>2021-11-18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AAF5-A5EC-41E8-A627-CBD9CC00B9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777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1;gf8f2973f53_0_11:notes">
            <a:extLst>
              <a:ext uri="{FF2B5EF4-FFF2-40B4-BE49-F238E27FC236}">
                <a16:creationId xmlns:a16="http://schemas.microsoft.com/office/drawing/2014/main" id="{2899FDF9-D090-4417-8298-644DFAF5672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4099" name="Google Shape;82;gf8f2973f53_0_11:notes">
            <a:extLst>
              <a:ext uri="{FF2B5EF4-FFF2-40B4-BE49-F238E27FC236}">
                <a16:creationId xmlns:a16="http://schemas.microsoft.com/office/drawing/2014/main" id="{5FC67EF8-B470-4D73-AB3C-936EDF1E75F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lt-LT" altLang="lt-LT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0EBF-8E92-4C24-A9E0-223EC444106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B903E-9318-4349-89F8-D2A6296749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mailto:sinodas@kaunoarkivyskupija.lt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inodas.katalikai.l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84;gf8f2973f53_0_11">
            <a:extLst>
              <a:ext uri="{FF2B5EF4-FFF2-40B4-BE49-F238E27FC236}">
                <a16:creationId xmlns:a16="http://schemas.microsoft.com/office/drawing/2014/main" id="{0F3CDE4E-E346-4C63-B95D-4A694E9C54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62025"/>
            <a:ext cx="5715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89ACFD8-9BD0-47A1-9D91-A34F56E7E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/>
          <a:stretch/>
        </p:blipFill>
        <p:spPr>
          <a:xfrm>
            <a:off x="0" y="0"/>
            <a:ext cx="9176542" cy="6858000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DD000B3-464E-4A1A-8F09-CF636369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4032448" cy="4525963"/>
          </a:xfrm>
        </p:spPr>
        <p:txBody>
          <a:bodyPr/>
          <a:lstStyle/>
          <a:p>
            <a:pPr marL="0" indent="0">
              <a:buNone/>
            </a:pPr>
            <a:endParaRPr lang="lt-LT" sz="2400" b="1" dirty="0">
              <a:latin typeface="Antonio Bold"/>
            </a:endParaRPr>
          </a:p>
          <a:p>
            <a:pPr marL="0" indent="0">
              <a:buNone/>
            </a:pPr>
            <a:r>
              <a:rPr lang="lt-LT" sz="2800" b="1" dirty="0">
                <a:latin typeface="Antonio Bold"/>
              </a:rPr>
              <a:t>Kai kurie keliauja, o kai kurie palikti pakely. Dievo žodis šiandien kviečia mus iš naujo apmąstyti Gerojo samariečio istoriją...</a:t>
            </a: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C362E56F-D26A-4A46-A328-E6835652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lt-LT" sz="2800" b="1" dirty="0">
                <a:latin typeface="Antonio Bold"/>
              </a:rPr>
              <a:t>Pirmiausia būtina apmąstyti, su kuo keliaujame,</a:t>
            </a:r>
            <a:br>
              <a:rPr lang="lt-LT" sz="2800" b="1" dirty="0">
                <a:latin typeface="Antonio Bold"/>
              </a:rPr>
            </a:br>
            <a:r>
              <a:rPr lang="lt-LT" sz="2800" b="1" dirty="0">
                <a:latin typeface="Antonio Bold"/>
              </a:rPr>
              <a:t>kas tie mano bendrakeleiviai.</a:t>
            </a:r>
            <a:br>
              <a:rPr lang="lt-LT" sz="2800" b="1" dirty="0">
                <a:latin typeface="Antonio Bold"/>
              </a:rPr>
            </a:b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34594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3E7F9BE-95BE-4907-8B58-8C673657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Ar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pastebiu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kad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keliauju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ne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vienas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? Net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jei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lt-LT" sz="2800" b="1" dirty="0">
                <a:latin typeface="Antonio Bold"/>
                <a:ea typeface="Times New Roman" panose="02020603050405020304" pitchFamily="18" charset="0"/>
              </a:rPr>
              <a:t>kartais atrodo būtent taip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. Kas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keliauja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su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manimi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?</a:t>
            </a:r>
            <a:br>
              <a:rPr lang="lt-LT" sz="2800" b="1" dirty="0">
                <a:latin typeface="Antonio Bold"/>
                <a:ea typeface="Times New Roman" panose="02020603050405020304" pitchFamily="18" charset="0"/>
              </a:rPr>
            </a:br>
            <a:endParaRPr lang="lt-LT" sz="28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228105F-A0FB-4BC4-988F-A3CCA6D27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25" y="2794321"/>
            <a:ext cx="3970784" cy="335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lt-LT" sz="2800" b="1" dirty="0">
              <a:latin typeface="Antonio Bold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Nei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vienas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negali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išsigelbėti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</a:t>
            </a:r>
            <a:r>
              <a:rPr lang="lt-LT" sz="3000" b="1" dirty="0">
                <a:effectLst/>
                <a:latin typeface="Antonio Bold"/>
                <a:ea typeface="Times New Roman" panose="02020603050405020304" pitchFamily="18" charset="0"/>
              </a:rPr>
              <a:t>be kitų pagalbos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.</a:t>
            </a:r>
            <a:endParaRPr lang="lt-LT" sz="3000" b="1" dirty="0">
              <a:effectLst/>
              <a:latin typeface="Antonio Bold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200" b="1" dirty="0">
              <a:latin typeface="Antonio Bold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Nes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nei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vienas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žmogus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nėra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sala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, -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sakė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 Tomas </a:t>
            </a:r>
            <a:r>
              <a:rPr lang="en-US" sz="3000" b="1" dirty="0" err="1">
                <a:effectLst/>
                <a:latin typeface="Antonio Bold"/>
                <a:ea typeface="Times New Roman" panose="02020603050405020304" pitchFamily="18" charset="0"/>
              </a:rPr>
              <a:t>Mertonas</a:t>
            </a:r>
            <a:r>
              <a:rPr lang="en-US" sz="3000" b="1" dirty="0">
                <a:effectLst/>
                <a:latin typeface="Antonio Bold"/>
                <a:ea typeface="Times New Roman" panose="02020603050405020304" pitchFamily="18" charset="0"/>
              </a:rPr>
              <a:t>.</a:t>
            </a:r>
            <a:endParaRPr lang="lt-LT" sz="3000" b="1" dirty="0">
              <a:latin typeface="Antonio Bold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C87A26C-4CE9-4FD7-A884-3A64FACC7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562656" cy="3501008"/>
          </a:xfrm>
          <a:prstGeom prst="rect">
            <a:avLst/>
          </a:prstGeom>
        </p:spPr>
      </p:pic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A7EA1885-5199-41DD-A1B1-61A14C9E41E3}"/>
              </a:ext>
            </a:extLst>
          </p:cNvPr>
          <p:cNvSpPr txBox="1">
            <a:spLocks/>
          </p:cNvSpPr>
          <p:nvPr/>
        </p:nvSpPr>
        <p:spPr>
          <a:xfrm>
            <a:off x="478889" y="9499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lt-LT" sz="2800" b="1" dirty="0">
              <a:latin typeface="Antonio Bold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Visi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keliaujame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kartu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Ir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visi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galime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pakliūti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į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plėšikų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rankas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Taip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kaip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visi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patekome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pavyzdžiui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, į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pandemijos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ntonio Bold"/>
                <a:ea typeface="Times New Roman" panose="02020603050405020304" pitchFamily="18" charset="0"/>
              </a:rPr>
              <a:t>negandą</a:t>
            </a:r>
            <a:r>
              <a:rPr lang="en-US" sz="2800" b="1" dirty="0">
                <a:latin typeface="Antonio Bold"/>
                <a:ea typeface="Times New Roman" panose="02020603050405020304" pitchFamily="18" charset="0"/>
              </a:rPr>
              <a:t>.</a:t>
            </a:r>
            <a:endParaRPr lang="lt-LT" sz="2800" b="1" dirty="0">
              <a:latin typeface="Antonio Bold"/>
              <a:ea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lt-LT" sz="2800" b="1" dirty="0">
              <a:latin typeface="Antonio Bol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7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4E420D0-40EE-4E14-8052-8123BFB6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BB715BB-489A-4744-BD74-D47616354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6207" r="6200" b="-6207"/>
          <a:stretch/>
        </p:blipFill>
        <p:spPr>
          <a:xfrm>
            <a:off x="-54260" y="-20512"/>
            <a:ext cx="9306780" cy="7356601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A1C2F1B-65B0-4C74-8607-9E469337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85184"/>
            <a:ext cx="8686800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Antonio Bold"/>
                <a:ea typeface="Times New Roman" panose="02020603050405020304" pitchFamily="18" charset="0"/>
                <a:cs typeface="Times New Roman" panose="02020603050405020304" pitchFamily="18" charset="0"/>
              </a:rPr>
              <a:t>Kas tie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ntonio Bold"/>
                <a:ea typeface="Times New Roman" panose="02020603050405020304" pitchFamily="18" charset="0"/>
                <a:cs typeface="Times New Roman" panose="02020603050405020304" pitchFamily="18" charset="0"/>
              </a:rPr>
              <a:t>gulintieji</a:t>
            </a:r>
            <a:r>
              <a:rPr lang="en-US" sz="3600" b="1" dirty="0">
                <a:solidFill>
                  <a:schemeClr val="bg1"/>
                </a:solidFill>
                <a:effectLst/>
                <a:latin typeface="Antonio Bol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ntonio Bold"/>
                <a:ea typeface="Times New Roman" panose="02020603050405020304" pitchFamily="18" charset="0"/>
                <a:cs typeface="Times New Roman" panose="02020603050405020304" pitchFamily="18" charset="0"/>
              </a:rPr>
              <a:t>šalikelėje</a:t>
            </a:r>
            <a:r>
              <a:rPr lang="lt-LT" sz="3600" b="1" dirty="0">
                <a:solidFill>
                  <a:schemeClr val="bg1"/>
                </a:solidFill>
                <a:effectLst/>
                <a:latin typeface="Antonio Bold"/>
                <a:ea typeface="Times New Roman" panose="02020603050405020304" pitchFamily="18" charset="0"/>
                <a:cs typeface="Times New Roman" panose="02020603050405020304" pitchFamily="18" charset="0"/>
              </a:rPr>
              <a:t> mūsų Bažnyčioje? </a:t>
            </a:r>
          </a:p>
          <a:p>
            <a:pPr marL="0" indent="0">
              <a:buNone/>
            </a:pPr>
            <a:r>
              <a:rPr lang="lt-LT" sz="3600" b="1" dirty="0">
                <a:solidFill>
                  <a:schemeClr val="bg1"/>
                </a:solidFill>
                <a:effectLst/>
                <a:latin typeface="Antonio Bold"/>
                <a:ea typeface="Times New Roman" panose="02020603050405020304" pitchFamily="18" charset="0"/>
                <a:cs typeface="Times New Roman" panose="02020603050405020304" pitchFamily="18" charset="0"/>
              </a:rPr>
              <a:t>Mūsų parapijoje? Pro kuriuos „praeinu“...</a:t>
            </a:r>
            <a:endParaRPr lang="lt-L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9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2AB881-6A31-4669-9EED-B8584140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F3DBFE7-3A6F-472D-B9DB-AD3D60D0D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36351" b="17450"/>
          <a:stretch/>
        </p:blipFill>
        <p:spPr>
          <a:xfrm>
            <a:off x="-144017" y="-22115"/>
            <a:ext cx="9288017" cy="6880115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CD5AA87-8396-4A89-A609-0BBBCE90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320380"/>
            <a:ext cx="63573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b="1" dirty="0">
                <a:latin typeface="Antonio Bold"/>
              </a:rPr>
              <a:t>gaišti laiką, susitepti rankas,</a:t>
            </a:r>
          </a:p>
          <a:p>
            <a:pPr marL="0" indent="0" algn="ctr">
              <a:buNone/>
            </a:pPr>
            <a:r>
              <a:rPr lang="lt-LT" sz="2800" b="1" dirty="0">
                <a:latin typeface="Antonio Bold"/>
              </a:rPr>
              <a:t> patirti išlaidų, aptvarstyti žaizdas, panaudoti savo resursus, patikėti Bažnyčiai juos gydyti ir į tai investuoti. </a:t>
            </a:r>
          </a:p>
          <a:p>
            <a:pPr marL="0" indent="0" algn="ctr">
              <a:buNone/>
            </a:pPr>
            <a:r>
              <a:rPr lang="lt-LT" sz="2800" b="1" dirty="0">
                <a:latin typeface="Antonio Bold"/>
              </a:rPr>
              <a:t>Tai yra, pasiimti į kelionę drauge. </a:t>
            </a:r>
          </a:p>
        </p:txBody>
      </p:sp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83C8D392-2129-4359-AC6D-63A8B1233E99}"/>
              </a:ext>
            </a:extLst>
          </p:cNvPr>
          <p:cNvSpPr txBox="1">
            <a:spLocks/>
          </p:cNvSpPr>
          <p:nvPr/>
        </p:nvSpPr>
        <p:spPr>
          <a:xfrm>
            <a:off x="-108520" y="0"/>
            <a:ext cx="93965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lt-LT" sz="2800" b="1" dirty="0">
                <a:latin typeface="Antonio Bold"/>
              </a:rPr>
              <a:t>Labai dažnai būname kaip anas levitas ar kunigas... O esame kviečiami būti artimu, parodyti kiekvienam gailestingumą:</a:t>
            </a:r>
          </a:p>
        </p:txBody>
      </p:sp>
    </p:spTree>
    <p:extLst>
      <p:ext uri="{BB962C8B-B14F-4D97-AF65-F5344CB8AC3E}">
        <p14:creationId xmlns:p14="http://schemas.microsoft.com/office/powerpoint/2010/main" val="293860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76FB7482-7B69-4EBA-900A-A911F29AF3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61" r="8632" b="-1"/>
          <a:stretch/>
        </p:blipFill>
        <p:spPr>
          <a:xfrm>
            <a:off x="-1963" y="0"/>
            <a:ext cx="9361040" cy="6971200"/>
          </a:xfr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E231EDB9-B16F-4B83-B101-DE8BE56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128" y="1196752"/>
            <a:ext cx="3960440" cy="1143000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chemeClr val="bg1"/>
                </a:solidFill>
                <a:latin typeface="Antonio Bold"/>
              </a:rPr>
              <a:t>Būkime pasirengę netikėtumams... </a:t>
            </a:r>
            <a:endParaRPr lang="lt-LT" sz="2800" b="1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2996F94-4963-4E05-A5E4-3D79CC6B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274638"/>
            <a:ext cx="3600400" cy="625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>
                <a:solidFill>
                  <a:schemeClr val="bg1"/>
                </a:solidFill>
                <a:latin typeface="Antonio Bold"/>
              </a:rPr>
              <a:t>Skaičių knygos 22 skyriuje pasakojama apie asilę, kuri tapo Dievo pranašu. Ta asilė pasuko į šalį nuo kelio...</a:t>
            </a:r>
          </a:p>
          <a:p>
            <a:pPr marL="0" indent="0">
              <a:buNone/>
            </a:pPr>
            <a:endParaRPr lang="lt-LT" b="1" dirty="0">
              <a:solidFill>
                <a:schemeClr val="bg1"/>
              </a:solidFill>
              <a:latin typeface="Antonio Bold"/>
            </a:endParaRPr>
          </a:p>
          <a:p>
            <a:pPr marL="0" indent="0">
              <a:buNone/>
            </a:pPr>
            <a:r>
              <a:rPr lang="lt-LT" b="1" dirty="0">
                <a:solidFill>
                  <a:schemeClr val="bg1"/>
                </a:solidFill>
                <a:latin typeface="Antonio Bold"/>
              </a:rPr>
              <a:t>Ši istorija moko mus pasitikėti, kad Dvasia visada padarys savo balsą girdimą. Net asilas gali tapti Dievo balsu...</a:t>
            </a:r>
          </a:p>
          <a:p>
            <a:pPr marL="0" indent="0">
              <a:buNone/>
            </a:pPr>
            <a:endParaRPr lang="lt-LT" sz="4400" dirty="0">
              <a:latin typeface="Antonio Bold"/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1103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1D40068-C419-4314-A397-7AE4922CE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/>
          <a:stretch/>
        </p:blipFill>
        <p:spPr>
          <a:xfrm>
            <a:off x="-1" y="0"/>
            <a:ext cx="9164715" cy="6858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0C3CEC87-0099-4DFA-8470-82D4E777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7215836-F586-4B21-8EFC-28092D300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941168"/>
            <a:ext cx="903649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b="1" dirty="0">
                <a:latin typeface="Antonio Bold"/>
              </a:rPr>
              <a:t>Šventoji Dvasia tik prašo mūsų išsivalyti ausis, kad geriau girdėtume. Ir išsikuopti širdis ir namus, o gal atkreipti dėmesį į tai, ką daugelį metų „slepiame po kilimu“ tai reiškia – pasiruošti susitikimams ir įsiklausyti.</a:t>
            </a:r>
          </a:p>
          <a:p>
            <a:pPr marL="0" indent="0">
              <a:buNone/>
            </a:pPr>
            <a:endParaRPr lang="lt-LT" b="1" dirty="0">
              <a:latin typeface="Antonio Bold"/>
            </a:endParaRPr>
          </a:p>
          <a:p>
            <a:pPr marL="0" indent="0">
              <a:buNone/>
            </a:pPr>
            <a:endParaRPr lang="lt-LT" b="1" dirty="0">
              <a:latin typeface="Antonio Bold"/>
            </a:endParaRPr>
          </a:p>
        </p:txBody>
      </p:sp>
    </p:spTree>
    <p:extLst>
      <p:ext uri="{BB962C8B-B14F-4D97-AF65-F5344CB8AC3E}">
        <p14:creationId xmlns:p14="http://schemas.microsoft.com/office/powerpoint/2010/main" val="373828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7A538E71-488A-47B2-BED5-E4E121BAA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/>
          <a:stretch/>
        </p:blipFill>
        <p:spPr>
          <a:xfrm>
            <a:off x="0" y="-37186"/>
            <a:ext cx="9144000" cy="6895433"/>
          </a:xfrm>
        </p:spPr>
      </p:pic>
      <p:sp>
        <p:nvSpPr>
          <p:cNvPr id="4" name="Turinio vietos rezervavimo ženklas 2">
            <a:extLst>
              <a:ext uri="{FF2B5EF4-FFF2-40B4-BE49-F238E27FC236}">
                <a16:creationId xmlns:a16="http://schemas.microsoft.com/office/drawing/2014/main" id="{7E936A8F-2BC4-4DF2-AC2A-E60572982B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lt-LT" b="1" dirty="0">
              <a:latin typeface="Antonio Bold"/>
            </a:endParaRPr>
          </a:p>
          <a:p>
            <a:pPr marL="0" indent="0">
              <a:buFont typeface="Arial" pitchFamily="34" charset="0"/>
              <a:buNone/>
            </a:pPr>
            <a:endParaRPr lang="lt-LT" b="1" dirty="0">
              <a:latin typeface="Antonio Bold"/>
            </a:endParaRPr>
          </a:p>
          <a:p>
            <a:pPr marL="0" indent="0">
              <a:buFont typeface="Arial" pitchFamily="34" charset="0"/>
              <a:buNone/>
            </a:pPr>
            <a:r>
              <a:rPr lang="lt-LT" sz="3100" b="1" dirty="0">
                <a:latin typeface="Antonio Bold"/>
              </a:rPr>
              <a:t>Sinodas yra privilegija dar kartą pažvelgti į save ir aplink save. </a:t>
            </a:r>
            <a:br>
              <a:rPr lang="lt-LT" sz="3100" b="1" dirty="0">
                <a:latin typeface="Antonio Bold"/>
              </a:rPr>
            </a:br>
            <a:r>
              <a:rPr lang="lt-LT" sz="3100" b="1" dirty="0">
                <a:latin typeface="Antonio Bold"/>
              </a:rPr>
              <a:t>Sinodo tikslas – ne tiek parengti dokumentus, kiek pradėti kalbėtis tarpusavyje. </a:t>
            </a:r>
          </a:p>
        </p:txBody>
      </p:sp>
    </p:spTree>
    <p:extLst>
      <p:ext uri="{BB962C8B-B14F-4D97-AF65-F5344CB8AC3E}">
        <p14:creationId xmlns:p14="http://schemas.microsoft.com/office/powerpoint/2010/main" val="340123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72816"/>
            <a:ext cx="8929718" cy="2592676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lt-LT" sz="11200" b="1" dirty="0">
                <a:solidFill>
                  <a:srgbClr val="002060"/>
                </a:solidFill>
              </a:rPr>
              <a:t>Kas yra jūsų bendrakeleiviai? </a:t>
            </a:r>
            <a:r>
              <a:rPr lang="lt-LT" sz="11200" dirty="0">
                <a:solidFill>
                  <a:srgbClr val="002060"/>
                </a:solidFill>
              </a:rPr>
              <a:t>Kai sakome „mūsų Bažnyčia“ – kas jai priklauso? Kas šiuo metu man yra „gulintieji pakelėje“? Kur turėčiau atsiversti, kad galėčiau keliauti su tais, kuriuos reikia „nešti“, „gydyti“, „slaugyti“?</a:t>
            </a:r>
          </a:p>
          <a:p>
            <a:pPr marL="514350" indent="-514350" algn="l">
              <a:buFont typeface="+mj-lt"/>
              <a:buAutoNum type="arabicPeriod"/>
            </a:pPr>
            <a:r>
              <a:rPr lang="lt-LT" sz="11200" b="1" dirty="0">
                <a:solidFill>
                  <a:srgbClr val="002060"/>
                </a:solidFill>
              </a:rPr>
              <a:t>Ar šioje kelionėje tarp mano bendrakeleivių yra Kristus</a:t>
            </a:r>
            <a:r>
              <a:rPr lang="lt-LT" sz="11200" dirty="0">
                <a:solidFill>
                  <a:srgbClr val="002060"/>
                </a:solidFill>
              </a:rPr>
              <a:t>, ar remiamės į Jį asmeniškai ir bendruomeniškai? Kas yra centre? </a:t>
            </a:r>
          </a:p>
          <a:p>
            <a:pPr marL="514350" indent="-514350" algn="l">
              <a:buFont typeface="+mj-lt"/>
              <a:buAutoNum type="arabicPeriod"/>
            </a:pPr>
            <a:r>
              <a:rPr lang="lt-LT" sz="11200" b="1" dirty="0">
                <a:solidFill>
                  <a:srgbClr val="002060"/>
                </a:solidFill>
              </a:rPr>
              <a:t>Kaip mes keliaujame drauge? </a:t>
            </a:r>
            <a:r>
              <a:rPr lang="lt-LT" sz="11200" dirty="0">
                <a:solidFill>
                  <a:srgbClr val="002060"/>
                </a:solidFill>
              </a:rPr>
              <a:t>Gal einame į šventovę kaip levitas ar kunigas, nepaisydami kitų, „gulinčių“ pakelėse ir laukiančių mūsų pagalbos? Ar  būsime laimingi, pasiekę šventovę, o kitus palikę paribyje? Kaip padėti šalikelėje esantiems ir keliauti į tikslą kartu? </a:t>
            </a:r>
          </a:p>
          <a:p>
            <a:pPr algn="l"/>
            <a:r>
              <a:rPr lang="lt-LT" sz="5600" i="1" dirty="0">
                <a:solidFill>
                  <a:srgbClr val="002060"/>
                </a:solidFill>
                <a:latin typeface="Antonio Bold"/>
              </a:rPr>
              <a:t>*jei sunkiau matosi – sekančiose skaidrėse pateikti klausimai po vieną lape; </a:t>
            </a:r>
          </a:p>
          <a:p>
            <a:pPr algn="l"/>
            <a:r>
              <a:rPr lang="lt-LT" sz="5600" i="1" dirty="0">
                <a:solidFill>
                  <a:srgbClr val="002060"/>
                </a:solidFill>
                <a:latin typeface="Antonio Bold"/>
              </a:rPr>
              <a:t>Jei naudojat šią skaidrę  17 – 19 skaidres prašome praleisti;</a:t>
            </a:r>
          </a:p>
          <a:p>
            <a:pPr marL="514350" indent="-514350">
              <a:buFont typeface="+mj-lt"/>
              <a:buAutoNum type="arabicPeriod"/>
            </a:pPr>
            <a:endParaRPr lang="lt-LT" dirty="0"/>
          </a:p>
          <a:p>
            <a:pPr marL="514350" indent="-514350">
              <a:buFont typeface="+mj-lt"/>
              <a:buAutoNum type="arabicPeriod"/>
            </a:pPr>
            <a:endParaRPr lang="lt-LT" dirty="0"/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8346" cy="17728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285728"/>
            <a:ext cx="8462174" cy="1169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36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Calibri" pitchFamily="34" charset="0"/>
              </a:rPr>
              <a:t>5</a:t>
            </a:r>
            <a:r>
              <a:rPr lang="lt-LT" altLang="lt-LT" sz="3600" b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. Klausimai, skirti pasidalinimui*:</a:t>
            </a:r>
          </a:p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b="1" i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(galima rinktis aktualesnius pagal Jūsų situaciją)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1D13B76-C7FE-4E9F-84A9-9919AC6C6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7264"/>
            <a:ext cx="2429177" cy="13664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540" y="2130552"/>
            <a:ext cx="7348319" cy="410445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lt-LT" sz="3600" b="1" dirty="0">
                <a:solidFill>
                  <a:srgbClr val="002060"/>
                </a:solidFill>
                <a:latin typeface="Antonio Bold"/>
              </a:rPr>
              <a:t>Kas yra jūsų bendrakeleiviai? </a:t>
            </a:r>
            <a:r>
              <a:rPr lang="lt-LT" sz="3600" dirty="0">
                <a:solidFill>
                  <a:srgbClr val="002060"/>
                </a:solidFill>
                <a:latin typeface="Antonio Bold"/>
              </a:rPr>
              <a:t>Kai sakome „mūsų Bažnyčia“ – kas jai priklauso? Kas šiuo metu man yra „gulintieji pakelėje“? Kur turėčiau atsiversti, kad galėčiau keliauti su tais, kuriuos reikia „nešti“, „gydyti“, „slaugyti“?</a:t>
            </a:r>
          </a:p>
          <a:p>
            <a:pPr marL="514350" indent="-514350">
              <a:buFont typeface="+mj-lt"/>
              <a:buAutoNum type="arabicPeriod"/>
            </a:pPr>
            <a:endParaRPr lang="lt-LT" sz="3600" dirty="0">
              <a:latin typeface="Antonio Bold"/>
            </a:endParaRPr>
          </a:p>
          <a:p>
            <a:pPr marL="514350" indent="-514350">
              <a:buFont typeface="+mj-lt"/>
              <a:buAutoNum type="arabicPeriod"/>
            </a:pPr>
            <a:endParaRPr lang="lt-LT" sz="3600" dirty="0">
              <a:latin typeface="Antonio Bold"/>
            </a:endParaRPr>
          </a:p>
          <a:p>
            <a:endParaRPr lang="en-US" sz="3600" dirty="0">
              <a:latin typeface="Antonio Bold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8346" cy="18448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285728"/>
            <a:ext cx="846217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Calibri" pitchFamily="34" charset="0"/>
              </a:rPr>
              <a:t>5. </a:t>
            </a:r>
            <a:r>
              <a:rPr lang="lt-LT" altLang="lt-LT" sz="3600" b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Klausimai, skirti pasidalinimui: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5D8216E-F3EE-45CA-8A10-8894EDD4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076" y="3160753"/>
            <a:ext cx="3779848" cy="536494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FB54E163-B546-4C56-869C-36E2EDA49B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/>
          <a:stretch/>
        </p:blipFill>
        <p:spPr>
          <a:xfrm>
            <a:off x="107504" y="3068960"/>
            <a:ext cx="1821039" cy="36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2828916"/>
            <a:ext cx="4608511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lt-LT" sz="14400" b="1" dirty="0">
                <a:solidFill>
                  <a:srgbClr val="002060"/>
                </a:solidFill>
                <a:latin typeface="Antonio Bold"/>
              </a:rPr>
              <a:t>2. Ar šioje kelionėje  tarp mano bendrakeleivių yra Kristus</a:t>
            </a:r>
            <a:r>
              <a:rPr lang="lt-LT" sz="14400" dirty="0">
                <a:solidFill>
                  <a:srgbClr val="002060"/>
                </a:solidFill>
                <a:latin typeface="Antonio Bold"/>
              </a:rPr>
              <a:t>, ar remiamės į Jį asmeniškai ir bendruomeniškai? Kas yra centre? </a:t>
            </a:r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8346" cy="27197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285728"/>
            <a:ext cx="846217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3600" b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5. Klausimai, skirti pasidalinimui: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0D6D60F-456C-4F72-AD40-7CF232C968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/>
          <a:stretch/>
        </p:blipFill>
        <p:spPr>
          <a:xfrm>
            <a:off x="214282" y="3768625"/>
            <a:ext cx="3745142" cy="28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 t="28837" b="28837"/>
          <a:stretch>
            <a:fillRect/>
          </a:stretch>
        </p:blipFill>
        <p:spPr>
          <a:xfrm>
            <a:off x="0" y="0"/>
            <a:ext cx="9144000" cy="2583343"/>
          </a:xfrm>
          <a:prstGeom prst="rect">
            <a:avLst/>
          </a:prstGeom>
        </p:spPr>
      </p:pic>
      <p:sp>
        <p:nvSpPr>
          <p:cNvPr id="5" name="TextBox 21"/>
          <p:cNvSpPr txBox="1"/>
          <p:nvPr/>
        </p:nvSpPr>
        <p:spPr>
          <a:xfrm>
            <a:off x="500034" y="5643578"/>
            <a:ext cx="835824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t-LT" sz="2000" b="1" dirty="0">
                <a:solidFill>
                  <a:srgbClr val="273A4F"/>
                </a:solidFill>
                <a:latin typeface="Antonio Bold"/>
              </a:rPr>
              <a:t>M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edžiaga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,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kurią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kviečiame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apmąstyti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asmeniškai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,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melstis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,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klausytis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maldoje</a:t>
            </a:r>
            <a:r>
              <a:rPr lang="lt-LT" sz="2000" b="1" dirty="0">
                <a:solidFill>
                  <a:srgbClr val="273A4F"/>
                </a:solidFill>
                <a:latin typeface="Antonio Bold"/>
              </a:rPr>
              <a:t> prieš susitikimą ir pasidalinti mintimis dalyvaujant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Sinodinio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kelio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susitikimuose</a:t>
            </a:r>
            <a:r>
              <a:rPr lang="en-US" sz="2000" b="1" dirty="0">
                <a:solidFill>
                  <a:srgbClr val="273A4F"/>
                </a:solidFill>
                <a:latin typeface="Antonio Bold"/>
              </a:rPr>
              <a:t> </a:t>
            </a:r>
            <a:r>
              <a:rPr lang="en-US" sz="2000" b="1" dirty="0" err="1">
                <a:solidFill>
                  <a:srgbClr val="273A4F"/>
                </a:solidFill>
                <a:latin typeface="Antonio Bold"/>
              </a:rPr>
              <a:t>parapijo</a:t>
            </a:r>
            <a:r>
              <a:rPr lang="lt-LT" sz="2000" b="1" dirty="0" err="1">
                <a:solidFill>
                  <a:srgbClr val="273A4F"/>
                </a:solidFill>
                <a:latin typeface="Antonio Bold"/>
              </a:rPr>
              <a:t>se</a:t>
            </a:r>
            <a:r>
              <a:rPr lang="lt-LT" sz="2000" b="1" dirty="0">
                <a:solidFill>
                  <a:srgbClr val="273A4F"/>
                </a:solidFill>
                <a:latin typeface="Antonio Bold"/>
              </a:rPr>
              <a:t>, bendruomenėse</a:t>
            </a:r>
            <a:endParaRPr lang="en-US" sz="2000" b="1" dirty="0">
              <a:solidFill>
                <a:srgbClr val="273A4F"/>
              </a:solidFill>
              <a:latin typeface="Antonio Bold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2908" y="2143116"/>
            <a:ext cx="8250918" cy="2719796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428596" y="2571744"/>
            <a:ext cx="4859348" cy="105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</a:pPr>
            <a:r>
              <a:rPr lang="en-US" sz="4400" dirty="0">
                <a:solidFill>
                  <a:srgbClr val="FFFFFF"/>
                </a:solidFill>
                <a:latin typeface="Antonio Bold"/>
              </a:rPr>
              <a:t>KELIONĖS BENDRAKELEIVIAI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428596" y="3786190"/>
            <a:ext cx="2789031" cy="21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8"/>
              </a:lnSpc>
            </a:pPr>
            <a:r>
              <a:rPr lang="en-US" sz="2000" dirty="0">
                <a:solidFill>
                  <a:srgbClr val="D9D9D9"/>
                </a:solidFill>
                <a:latin typeface="Montserrat Semi-Bold"/>
              </a:rPr>
              <a:t>I TEMA SUSITIKIMAM</a:t>
            </a:r>
            <a:r>
              <a:rPr lang="lt-LT" sz="2000" dirty="0">
                <a:solidFill>
                  <a:srgbClr val="D9D9D9"/>
                </a:solidFill>
                <a:latin typeface="Montserrat Semi-Bold"/>
              </a:rPr>
              <a:t>UI</a:t>
            </a:r>
            <a:endParaRPr lang="en-US" sz="2000" dirty="0">
              <a:solidFill>
                <a:srgbClr val="D9D9D9"/>
              </a:solidFill>
              <a:latin typeface="Montserrat Semi-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9522"/>
          <a:stretch/>
        </p:blipFill>
        <p:spPr>
          <a:xfrm rot="-4490506">
            <a:off x="5325101" y="-153918"/>
            <a:ext cx="2722140" cy="57156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694306"/>
            <a:ext cx="8929718" cy="259267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lt-LT" sz="14400" b="1" dirty="0">
                <a:solidFill>
                  <a:srgbClr val="002060"/>
                </a:solidFill>
                <a:latin typeface="Antonio Bold"/>
              </a:rPr>
              <a:t>3. Kaip mes keliaujame drauge? </a:t>
            </a:r>
            <a:r>
              <a:rPr lang="lt-LT" sz="14400" dirty="0">
                <a:solidFill>
                  <a:srgbClr val="002060"/>
                </a:solidFill>
                <a:latin typeface="Antonio Bold"/>
              </a:rPr>
              <a:t>Gal einame į šventovę kaip levitas ar kunigas, nepaisydami kitų, „gulinčių“ pakelėse ir laukiančių mūsų pagalbos? Ar būsime laimingi, pasiekę šventovę, o kitus palikę paribyje? Kaip padėti šalikelėje esantiems ir keliauti į tikslą kartu? </a:t>
            </a:r>
          </a:p>
          <a:p>
            <a:pPr marL="514350" indent="-514350">
              <a:buFont typeface="+mj-lt"/>
              <a:buAutoNum type="arabicPeriod"/>
            </a:pPr>
            <a:endParaRPr lang="lt-LT" dirty="0"/>
          </a:p>
          <a:p>
            <a:pPr marL="514350" indent="-514350">
              <a:buFont typeface="+mj-lt"/>
              <a:buAutoNum type="arabicPeriod"/>
            </a:pPr>
            <a:endParaRPr lang="lt-LT" dirty="0"/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8346" cy="16943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285728"/>
            <a:ext cx="846217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3600" b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5. Klausimai, skirti pasidalinimui: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2B69E26-0865-4885-A48B-99D3A1FE29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7" b="9761"/>
          <a:stretch/>
        </p:blipFill>
        <p:spPr>
          <a:xfrm>
            <a:off x="0" y="4547094"/>
            <a:ext cx="914893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8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E82E568-976F-4785-BA8B-73BF55A0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8" b="24513"/>
          <a:stretch/>
        </p:blipFill>
        <p:spPr>
          <a:xfrm>
            <a:off x="0" y="2249488"/>
            <a:ext cx="9247044" cy="4608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2833" y="0"/>
            <a:ext cx="9501222" cy="39334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449917">
            <a:off x="6377272" y="43253"/>
            <a:ext cx="2304807" cy="5014864"/>
          </a:xfrm>
          <a:prstGeom prst="rect">
            <a:avLst/>
          </a:prstGeom>
        </p:spPr>
      </p:pic>
      <p:sp>
        <p:nvSpPr>
          <p:cNvPr id="10" name="TextBox 28"/>
          <p:cNvSpPr txBox="1"/>
          <p:nvPr/>
        </p:nvSpPr>
        <p:spPr>
          <a:xfrm>
            <a:off x="320076" y="352841"/>
            <a:ext cx="8715404" cy="2004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8"/>
              </a:lnSpc>
            </a:pPr>
            <a:r>
              <a:rPr lang="lt-LT" sz="3600" b="1" dirty="0">
                <a:solidFill>
                  <a:srgbClr val="FFFFFF"/>
                </a:solidFill>
                <a:latin typeface="Antonio Bold"/>
              </a:rPr>
              <a:t>6. Skirkime laiko trumpai tylai.</a:t>
            </a:r>
          </a:p>
          <a:p>
            <a:pPr>
              <a:lnSpc>
                <a:spcPts val="4008"/>
              </a:lnSpc>
            </a:pPr>
            <a:endParaRPr lang="lt-LT" sz="2800" b="1" dirty="0">
              <a:solidFill>
                <a:srgbClr val="FFFFFF"/>
              </a:solidFill>
              <a:latin typeface="Antonio Bold"/>
            </a:endParaRPr>
          </a:p>
          <a:p>
            <a:pPr>
              <a:lnSpc>
                <a:spcPts val="4008"/>
              </a:lnSpc>
            </a:pPr>
            <a:r>
              <a:rPr lang="lt-LT" sz="2400" b="1" i="1" dirty="0">
                <a:solidFill>
                  <a:srgbClr val="FFFFFF"/>
                </a:solidFill>
                <a:latin typeface="Antonio Bold"/>
              </a:rPr>
              <a:t>Apmąstykime, kas patraukė dėmesį pristatant temą</a:t>
            </a:r>
          </a:p>
          <a:p>
            <a:pPr>
              <a:lnSpc>
                <a:spcPts val="4008"/>
              </a:lnSpc>
            </a:pPr>
            <a:endParaRPr lang="lt-LT" sz="2400" b="1" i="1" dirty="0">
              <a:solidFill>
                <a:srgbClr val="FFFFFF"/>
              </a:solidFill>
              <a:latin typeface="Antonio Bold"/>
            </a:endParaRPr>
          </a:p>
        </p:txBody>
      </p:sp>
    </p:spTree>
    <p:extLst>
      <p:ext uri="{BB962C8B-B14F-4D97-AF65-F5344CB8AC3E}">
        <p14:creationId xmlns:p14="http://schemas.microsoft.com/office/powerpoint/2010/main" val="411391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E9A92A4-F078-4041-A94E-EA09E17AC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3052" y="1364678"/>
            <a:ext cx="9345454" cy="52028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7" y="3145358"/>
            <a:ext cx="5210055" cy="2083841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endParaRPr lang="lt-LT" altLang="lt-LT" sz="3200" b="1" dirty="0">
              <a:latin typeface="Trebuchet MS" panose="020B0603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3600" b="1" dirty="0">
                <a:solidFill>
                  <a:schemeClr val="tx2">
                    <a:lumMod val="75000"/>
                  </a:schemeClr>
                </a:solidFill>
                <a:latin typeface="Antonio Bold"/>
                <a:cs typeface="Calibri" panose="020F0502020204030204" pitchFamily="34" charset="0"/>
                <a:sym typeface="Calibri" panose="020F0502020204030204" pitchFamily="34" charset="0"/>
              </a:rPr>
              <a:t>Įsiklausykime į kiekvieną...</a:t>
            </a:r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9498" y="-27711"/>
            <a:ext cx="9358346" cy="27197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5442">
            <a:off x="3521963" y="1999447"/>
            <a:ext cx="2722140" cy="97171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285728"/>
            <a:ext cx="7929618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3600" b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7. Laikas, skirtas pasidalinimui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72FFFB4-BA7D-4704-A65B-5597E199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4786"/>
            <a:ext cx="9164711" cy="61232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835442">
            <a:off x="4414064" y="-2709675"/>
            <a:ext cx="4206586" cy="9717104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E184039-EDC0-4FAE-B56F-C5FEFBB9C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684949"/>
            <a:ext cx="9358346" cy="27197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285728"/>
            <a:ext cx="7929618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3600" b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8. </a:t>
            </a:r>
            <a:r>
              <a:rPr lang="lt-LT" sz="3600" b="1" dirty="0">
                <a:solidFill>
                  <a:schemeClr val="bg1"/>
                </a:solidFill>
                <a:latin typeface="Antonio Bold"/>
              </a:rPr>
              <a:t>Užsirašykime svarbiausias mintis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6812" y="959458"/>
            <a:ext cx="4405491" cy="17526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endParaRPr lang="lt-LT" altLang="lt-LT" sz="3200" b="1" dirty="0">
              <a:latin typeface="Trebuchet MS" panose="020B0603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5700" b="1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Vėliau nuspręskit, ką norėtumėt perduoti koordinacinei grupei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09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90466"/>
            <a:ext cx="8568952" cy="427483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„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Ateik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Šventoji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Dvasia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kuri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žadini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naujas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kalbas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ir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į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lūpas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įdedi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gyvenimo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žodžius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apsaugok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mus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nuo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tapimo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muziejine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Bažnyčia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gražia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bet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nebylia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su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daugybe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praeities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ir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mažai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ateities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.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Ateik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tarp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mūsų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kad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sinodinėje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patirtyje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mūsų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nenustelbtų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nusivylimas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kad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nepaskandintume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pranašystės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kad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viskas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nevirstų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steriliomis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kalbomis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.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Ateik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meilės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Dvasia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atverk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mūsų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širdis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klausymuisi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.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Ateik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šventumo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Dvasia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atnaujink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šventąją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Dievo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Tautą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.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Ateik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Dvasia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Kūrėja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,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ir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duoki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žemei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naują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</a:t>
            </a:r>
            <a:r>
              <a:rPr lang="en-US" sz="8000" b="1" dirty="0" err="1">
                <a:solidFill>
                  <a:schemeClr val="tx2">
                    <a:lumMod val="75000"/>
                  </a:schemeClr>
                </a:solidFill>
                <a:latin typeface="Antonio Bold"/>
              </a:rPr>
              <a:t>veidą</a:t>
            </a:r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.“</a:t>
            </a:r>
            <a:r>
              <a:rPr lang="lt-LT" sz="8000" b="1" dirty="0">
                <a:solidFill>
                  <a:schemeClr val="tx2">
                    <a:lumMod val="75000"/>
                  </a:schemeClr>
                </a:solidFill>
                <a:latin typeface="Antonio Bold"/>
              </a:rPr>
              <a:t> Amen</a:t>
            </a:r>
            <a:endParaRPr lang="en-US" sz="8000" b="1" dirty="0">
              <a:solidFill>
                <a:schemeClr val="tx2">
                  <a:lumMod val="75000"/>
                </a:schemeClr>
              </a:solidFill>
              <a:latin typeface="Antonio Bold"/>
            </a:endParaRPr>
          </a:p>
          <a:p>
            <a:pPr eaLnBrk="1" hangingPunct="1"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endParaRPr lang="lt-LT" altLang="lt-LT" sz="3200" b="1" dirty="0">
              <a:latin typeface="Trebuchet MS" panose="020B060302020202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7173" y="0"/>
            <a:ext cx="9358346" cy="18242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835442">
            <a:off x="3521963" y="1999447"/>
            <a:ext cx="2722140" cy="97171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285728"/>
            <a:ext cx="7929618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3600" b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9. </a:t>
            </a:r>
            <a:r>
              <a:rPr lang="lt-LT" sz="3600" b="1" dirty="0">
                <a:solidFill>
                  <a:schemeClr val="bg1"/>
                </a:solidFill>
                <a:latin typeface="Antonio Bold"/>
              </a:rPr>
              <a:t>Užbaikime susitikimą malda </a:t>
            </a:r>
          </a:p>
        </p:txBody>
      </p:sp>
    </p:spTree>
    <p:extLst>
      <p:ext uri="{BB962C8B-B14F-4D97-AF65-F5344CB8AC3E}">
        <p14:creationId xmlns:p14="http://schemas.microsoft.com/office/powerpoint/2010/main" val="2313548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2352" y="4665928"/>
            <a:ext cx="8579296" cy="1263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400" b="1" dirty="0">
                <a:solidFill>
                  <a:srgbClr val="00133A"/>
                </a:solidFill>
                <a:latin typeface="Antonio Bold"/>
              </a:rPr>
              <a:t>AČIŪ už Jūsų skirtą laiką</a:t>
            </a:r>
            <a:r>
              <a:rPr lang="en-US" sz="2400" b="1" dirty="0">
                <a:solidFill>
                  <a:srgbClr val="00133A"/>
                </a:solidFill>
                <a:latin typeface="Antonio Bold"/>
              </a:rPr>
              <a:t>!</a:t>
            </a:r>
            <a:endParaRPr lang="lt-LT" sz="2400" b="1" dirty="0">
              <a:solidFill>
                <a:srgbClr val="00133A"/>
              </a:solidFill>
              <a:latin typeface="Antonio Bold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			</a:t>
            </a:r>
            <a:r>
              <a:rPr lang="lt-LT" sz="2000" dirty="0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Dievo palaimos ir iki susitikimo</a:t>
            </a:r>
            <a:r>
              <a:rPr lang="en-US" sz="2000" dirty="0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r>
              <a:rPr lang="lt-LT" sz="2000" dirty="0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					</a:t>
            </a:r>
            <a:r>
              <a:rPr lang="lt-LT" sz="2000" i="1" dirty="0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(jei žinoma data, galima pranešti)</a:t>
            </a:r>
            <a:endParaRPr lang="en-US" sz="2000" i="1" dirty="0">
              <a:solidFill>
                <a:srgbClr val="00133A"/>
              </a:solidFill>
              <a:latin typeface="Antonio Bold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Visa </a:t>
            </a:r>
            <a:r>
              <a:rPr lang="en-US" sz="2000" i="1" dirty="0" err="1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informacija</a:t>
            </a:r>
            <a:r>
              <a:rPr lang="en-US" sz="2000" i="1" dirty="0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: </a:t>
            </a:r>
            <a:r>
              <a:rPr lang="lt-LT" sz="2000" b="1" i="1" dirty="0">
                <a:solidFill>
                  <a:srgbClr val="00133A"/>
                </a:solidFill>
                <a:latin typeface="Antonio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www.sinodas.katalikai.lt</a:t>
            </a:r>
            <a:r>
              <a:rPr lang="lt-LT" sz="2000" b="1" i="1" dirty="0">
                <a:solidFill>
                  <a:srgbClr val="00133A"/>
                </a:solidFill>
                <a:latin typeface="Antonio Bold"/>
              </a:rPr>
              <a:t> </a:t>
            </a:r>
            <a:endParaRPr lang="en-US" sz="2000" b="1" i="1" dirty="0">
              <a:solidFill>
                <a:srgbClr val="00133A"/>
              </a:solidFill>
              <a:latin typeface="Antonio Bold"/>
            </a:endParaRPr>
          </a:p>
          <a:p>
            <a:pPr marL="0" indent="0">
              <a:buNone/>
            </a:pPr>
            <a:r>
              <a:rPr lang="lt-LT" sz="2000" i="1" dirty="0">
                <a:solidFill>
                  <a:srgbClr val="00133A"/>
                </a:solidFill>
                <a:latin typeface="Antonio Bold"/>
              </a:rPr>
              <a:t>Mintis, p</a:t>
            </a:r>
            <a:r>
              <a:rPr lang="en-US" sz="2000" i="1" dirty="0" err="1">
                <a:solidFill>
                  <a:srgbClr val="00133A"/>
                </a:solidFill>
                <a:latin typeface="Antonio Bold"/>
              </a:rPr>
              <a:t>astebjimus</a:t>
            </a:r>
            <a:r>
              <a:rPr lang="en-US" sz="2000" i="1" dirty="0">
                <a:solidFill>
                  <a:srgbClr val="00133A"/>
                </a:solidFill>
                <a:latin typeface="Antonio Bold"/>
              </a:rPr>
              <a:t>, </a:t>
            </a:r>
            <a:r>
              <a:rPr lang="en-US" sz="2000" i="1" dirty="0" err="1">
                <a:solidFill>
                  <a:srgbClr val="00133A"/>
                </a:solidFill>
                <a:latin typeface="Antonio Bold"/>
              </a:rPr>
              <a:t>komentarus</a:t>
            </a:r>
            <a:r>
              <a:rPr lang="lt-LT" sz="2000" i="1" dirty="0">
                <a:solidFill>
                  <a:srgbClr val="00133A"/>
                </a:solidFill>
                <a:latin typeface="Antonio Bold"/>
              </a:rPr>
              <a:t> galima siųsti: </a:t>
            </a:r>
            <a:r>
              <a:rPr lang="lt-LT" altLang="lt-LT" sz="2000" i="1" dirty="0">
                <a:solidFill>
                  <a:srgbClr val="00133A"/>
                </a:solidFill>
                <a:latin typeface="Antonio Bold"/>
                <a:cs typeface="Calibri" panose="020F0502020204030204" pitchFamily="34" charset="0"/>
                <a:sym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sinodas@kaunoarkivyskupija.lt</a:t>
            </a:r>
            <a:r>
              <a:rPr lang="en-US" sz="2000" i="1" dirty="0">
                <a:solidFill>
                  <a:srgbClr val="00133A"/>
                </a:solidFill>
                <a:latin typeface="Antonio Bold"/>
                <a:sym typeface="Wingdings" panose="05000000000000000000" pitchFamily="2" charset="2"/>
              </a:rPr>
              <a:t> </a:t>
            </a:r>
            <a:endParaRPr lang="en-US" sz="2000" i="1" dirty="0">
              <a:solidFill>
                <a:srgbClr val="00133A"/>
              </a:solidFill>
              <a:latin typeface="Antonio Bold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4" cstate="print"/>
          <a:srcRect t="28837" b="28837"/>
          <a:stretch>
            <a:fillRect/>
          </a:stretch>
        </p:blipFill>
        <p:spPr>
          <a:xfrm>
            <a:off x="0" y="0"/>
            <a:ext cx="9144000" cy="2583343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2908" y="2143116"/>
            <a:ext cx="8250918" cy="2366004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428596" y="2428868"/>
            <a:ext cx="4859348" cy="105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</a:pPr>
            <a:r>
              <a:rPr lang="en-US" sz="4008" dirty="0">
                <a:solidFill>
                  <a:srgbClr val="FFFFFF"/>
                </a:solidFill>
                <a:latin typeface="Antonio Bold"/>
              </a:rPr>
              <a:t>KELIONĖS BENDRAKELEIVIAI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428596" y="3643314"/>
            <a:ext cx="2789031" cy="21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8"/>
              </a:lnSpc>
            </a:pPr>
            <a:r>
              <a:rPr lang="en-US" sz="2000" dirty="0">
                <a:solidFill>
                  <a:srgbClr val="D9D9D9"/>
                </a:solidFill>
                <a:latin typeface="Montserrat Semi-Bold"/>
              </a:rPr>
              <a:t>I SUSITIKIMAMS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490506">
            <a:off x="4978432" y="-392696"/>
            <a:ext cx="2722140" cy="63172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 cstate="print"/>
          <a:srcRect t="35111" b="34081"/>
          <a:stretch/>
        </p:blipFill>
        <p:spPr>
          <a:xfrm>
            <a:off x="0" y="5632128"/>
            <a:ext cx="9144000" cy="1880287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357214"/>
            <a:ext cx="9252520" cy="1648226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428596" y="285728"/>
            <a:ext cx="485934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8"/>
              </a:lnSpc>
            </a:pPr>
            <a:r>
              <a:rPr lang="lt-LT" sz="3600" b="1" dirty="0">
                <a:solidFill>
                  <a:srgbClr val="FFFFFF"/>
                </a:solidFill>
                <a:latin typeface="Antonio Bold"/>
              </a:rPr>
              <a:t>1. pradėkime malda</a:t>
            </a:r>
            <a:endParaRPr lang="en-US" sz="3600" dirty="0">
              <a:solidFill>
                <a:srgbClr val="FFFFFF"/>
              </a:solidFill>
              <a:latin typeface="Antonio Bold"/>
            </a:endParaRPr>
          </a:p>
        </p:txBody>
      </p:sp>
      <p:sp>
        <p:nvSpPr>
          <p:cNvPr id="12" name="Teksto vietos rezervavimo ženklas 5"/>
          <p:cNvSpPr txBox="1">
            <a:spLocks noGrp="1"/>
          </p:cNvSpPr>
          <p:nvPr>
            <p:ph idx="1"/>
          </p:nvPr>
        </p:nvSpPr>
        <p:spPr>
          <a:xfrm>
            <a:off x="285688" y="1357298"/>
            <a:ext cx="8858312" cy="4329130"/>
          </a:xfrm>
        </p:spPr>
        <p:txBody>
          <a:bodyPr numCol="2">
            <a:normAutofit/>
          </a:bodyPr>
          <a:lstStyle/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Stovime priešais Tave, </a:t>
            </a:r>
          </a:p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Šventoji Dvasia,</a:t>
            </a:r>
          </a:p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susirinkę Tavo vardu.</a:t>
            </a:r>
          </a:p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Tik Tu viena mus veski,</a:t>
            </a:r>
          </a:p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tebūna mūsų širdys Tavo namai;</a:t>
            </a:r>
          </a:p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parodyk mums kelią, kuriuo turėtume eiti,</a:t>
            </a:r>
          </a:p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ir pamokyk, kaip jį įveikti.</a:t>
            </a:r>
          </a:p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Esame silpni ir nuodėmingi;</a:t>
            </a:r>
          </a:p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neleisk mums skleisti netvarkos.</a:t>
            </a:r>
          </a:p>
          <a:p>
            <a:pPr marL="85725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85725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Neleisk, kad mus klaidingu keliu vestų neišmanymas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ar kad šališkumas turėtų įtakos mūsų veiksmams.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Leisk Tavyje rasti mūsų vienybę,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kad kartu galėtume keliauti į amžinąjį gyvenimą,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nenuklysdami nuo tiesos kelio,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nuo to, kas teisinga.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Viso to prašome Tavęs,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kuri veiki visada ir visur,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kartu su Tėvu ir Sūnumi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per amžių amžius.</a:t>
            </a:r>
          </a:p>
          <a:p>
            <a:pPr marL="26670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  <a:tabLst>
                <a:tab pos="266700" algn="l"/>
              </a:tabLst>
            </a:pPr>
            <a:r>
              <a:rPr lang="lt-LT" altLang="lt-LT" sz="2000" dirty="0">
                <a:latin typeface="Trebuchet MS" pitchFamily="34" charset="0"/>
                <a:cs typeface="Calibri" pitchFamily="34" charset="0"/>
                <a:sym typeface="Calibri" pitchFamily="34" charset="0"/>
              </a:rPr>
              <a:t>Amen.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3600" b="1" dirty="0" err="1">
                <a:solidFill>
                  <a:srgbClr val="1E3D58"/>
                </a:solidFill>
                <a:latin typeface="Antonio Bold"/>
              </a:rPr>
              <a:t>Iš</a:t>
            </a:r>
            <a:r>
              <a:rPr lang="en-US" sz="3600" b="1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3600" b="1" dirty="0" err="1">
                <a:solidFill>
                  <a:srgbClr val="1E3D58"/>
                </a:solidFill>
                <a:latin typeface="Antonio Bold"/>
              </a:rPr>
              <a:t>evangelijos</a:t>
            </a:r>
            <a:r>
              <a:rPr lang="en-US" sz="3600" b="1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3600" b="1" dirty="0" err="1">
                <a:solidFill>
                  <a:srgbClr val="1E3D58"/>
                </a:solidFill>
                <a:latin typeface="Antonio Bold"/>
              </a:rPr>
              <a:t>pagal</a:t>
            </a:r>
            <a:r>
              <a:rPr lang="en-US" sz="3600" b="1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3600" b="1" dirty="0" err="1">
                <a:solidFill>
                  <a:srgbClr val="1E3D58"/>
                </a:solidFill>
                <a:latin typeface="Antonio Bold"/>
              </a:rPr>
              <a:t>Luką</a:t>
            </a:r>
            <a:endParaRPr lang="en-US" sz="3600" b="1" dirty="0">
              <a:latin typeface="Antonio Bold"/>
            </a:endParaRPr>
          </a:p>
        </p:txBody>
      </p:sp>
      <p:sp>
        <p:nvSpPr>
          <p:cNvPr id="4" name="TextBox 26"/>
          <p:cNvSpPr txBox="1">
            <a:spLocks noGrp="1"/>
          </p:cNvSpPr>
          <p:nvPr>
            <p:ph idx="1"/>
          </p:nvPr>
        </p:nvSpPr>
        <p:spPr>
          <a:xfrm>
            <a:off x="357158" y="500042"/>
            <a:ext cx="8286808" cy="525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lt-LT" sz="2000" dirty="0">
              <a:solidFill>
                <a:srgbClr val="1E3D58"/>
              </a:solidFill>
              <a:latin typeface="Antonio Bold"/>
            </a:endParaRPr>
          </a:p>
          <a:p>
            <a:pPr>
              <a:buNone/>
            </a:pP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Norėdamas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pasiteisinti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anas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paklausė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Jėzų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: „O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gi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mano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artimas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?“ 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Jėzus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prabilo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: „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Vienas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žmogus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keliavo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iš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Jeruzalės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į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Jerichą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ir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pakliuvo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į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plėšikų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rankas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. Tie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išrengė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jį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sumušė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ir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nuėjo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sau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palikdami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pusgyvį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. 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Atsitiktinai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tuo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pačiu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keliu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ėjo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vienas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kunigas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.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Jis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pamatė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bet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praėjo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kita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puse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kelio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.  </a:t>
            </a:r>
            <a:endParaRPr lang="lt-LT" sz="2200" dirty="0">
              <a:solidFill>
                <a:srgbClr val="1E3D58"/>
              </a:solidFill>
              <a:latin typeface="Antonio Bold"/>
            </a:endParaRPr>
          </a:p>
          <a:p>
            <a:pPr>
              <a:buNone/>
            </a:pP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Taip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pat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ir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levitas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pro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tą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vietą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eidamas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jį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matė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ir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praėjo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kita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kelio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puse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.</a:t>
            </a:r>
            <a:r>
              <a:rPr lang="lt-LT" sz="2200" dirty="0">
                <a:solidFill>
                  <a:srgbClr val="1E3D58"/>
                </a:solidFill>
                <a:latin typeface="Antonio Bold"/>
              </a:rPr>
              <a:t>  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O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vienas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pakeleivis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samarietis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užtikęs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jį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pasigailėjo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.</a:t>
            </a:r>
            <a:r>
              <a:rPr lang="lt-LT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Jis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priėjo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prie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užpylė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ant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žaizdų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aliejaus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ir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vyno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aptvarstė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;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paskui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užkėlęs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ant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savo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gyvulio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nugabeno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į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užeigą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ir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slaugė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jį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. 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Kitą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dieną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jis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išsiėmė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du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denarus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padavė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užeigos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šeimininkui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ir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tarė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: '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Slaugyk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jį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o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jeigu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išleisi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ką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viršaus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sugrįžęs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aš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tau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atsilyginsiu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'.</a:t>
            </a:r>
            <a:endParaRPr lang="lt-LT" sz="2200" dirty="0">
              <a:solidFill>
                <a:srgbClr val="1E3D58"/>
              </a:solidFill>
              <a:latin typeface="Antonio Bold"/>
            </a:endParaRPr>
          </a:p>
          <a:p>
            <a:pPr>
              <a:buNone/>
            </a:pPr>
            <a:r>
              <a:rPr lang="lt-LT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Kas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iš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šitų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trijų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tau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atrodo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buvęs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artimas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patekusiam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į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plėšikų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rankas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?“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Jis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atsakė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: „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Tas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, kuris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parodė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jam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gailestingumą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“.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Jėzus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atsakė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: </a:t>
            </a:r>
            <a:r>
              <a:rPr lang="lt-LT" sz="2200" dirty="0">
                <a:solidFill>
                  <a:srgbClr val="1E3D58"/>
                </a:solidFill>
                <a:latin typeface="Antonio Bold"/>
              </a:rPr>
              <a:t>            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„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Eik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ir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tu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taip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 </a:t>
            </a:r>
            <a:r>
              <a:rPr lang="en-US" sz="2200" dirty="0" err="1">
                <a:solidFill>
                  <a:srgbClr val="1E3D58"/>
                </a:solidFill>
                <a:latin typeface="Antonio Bold"/>
              </a:rPr>
              <a:t>daryk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!“ </a:t>
            </a:r>
            <a:r>
              <a:rPr lang="en-US" sz="2200" i="1" dirty="0">
                <a:solidFill>
                  <a:srgbClr val="1E3D58"/>
                </a:solidFill>
                <a:latin typeface="Antonio Bold"/>
              </a:rPr>
              <a:t>Lk </a:t>
            </a:r>
            <a:r>
              <a:rPr lang="en-US" sz="2200" dirty="0">
                <a:solidFill>
                  <a:srgbClr val="1E3D58"/>
                </a:solidFill>
                <a:latin typeface="Antonio Bold"/>
              </a:rPr>
              <a:t>10, 29-37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661248"/>
            <a:ext cx="6572069" cy="747595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251890"/>
            <a:ext cx="9144000" cy="1212220"/>
          </a:xfrm>
          <a:prstGeom prst="rect">
            <a:avLst/>
          </a:prstGeom>
        </p:spPr>
      </p:pic>
      <p:sp>
        <p:nvSpPr>
          <p:cNvPr id="8" name="TextBox 28"/>
          <p:cNvSpPr txBox="1"/>
          <p:nvPr/>
        </p:nvSpPr>
        <p:spPr>
          <a:xfrm>
            <a:off x="142844" y="6345039"/>
            <a:ext cx="664370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8"/>
              </a:lnSpc>
            </a:pPr>
            <a:r>
              <a:rPr lang="lt-LT" sz="2800" b="1" dirty="0">
                <a:solidFill>
                  <a:srgbClr val="FFFFFF"/>
                </a:solidFill>
                <a:latin typeface="Antonio Bold"/>
              </a:rPr>
              <a:t>2. Perskaitykime Šv. Rašto ištrauką</a:t>
            </a:r>
            <a:endParaRPr lang="en-US" sz="4008" dirty="0">
              <a:solidFill>
                <a:srgbClr val="FFFFFF"/>
              </a:solidFill>
              <a:latin typeface="Antonio Bold"/>
            </a:endParaRPr>
          </a:p>
        </p:txBody>
      </p:sp>
      <p:pic>
        <p:nvPicPr>
          <p:cNvPr id="5" name="Picture 19"/>
          <p:cNvPicPr>
            <a:picLocks noChangeAspect="1"/>
          </p:cNvPicPr>
          <p:nvPr/>
        </p:nvPicPr>
        <p:blipFill>
          <a:blip r:embed="rId6" cstate="print"/>
          <a:srcRect l="3667" r="3667"/>
          <a:stretch>
            <a:fillRect/>
          </a:stretch>
        </p:blipFill>
        <p:spPr>
          <a:xfrm>
            <a:off x="6529893" y="5469012"/>
            <a:ext cx="2471231" cy="17778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D02505E-FCB0-4767-9384-6866EEFEA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15393" r="-5585" b="2941"/>
          <a:stretch/>
        </p:blipFill>
        <p:spPr>
          <a:xfrm>
            <a:off x="0" y="1700808"/>
            <a:ext cx="9972600" cy="5157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1" y="5318779"/>
            <a:ext cx="6400800" cy="1752600"/>
          </a:xfrm>
        </p:spPr>
        <p:txBody>
          <a:bodyPr/>
          <a:lstStyle/>
          <a:p>
            <a:r>
              <a:rPr lang="lt-LT" sz="2400" i="1" dirty="0">
                <a:solidFill>
                  <a:srgbClr val="00133A"/>
                </a:solidFill>
                <a:latin typeface="Antonio Bold"/>
              </a:rPr>
              <a:t>(po tylos) </a:t>
            </a:r>
          </a:p>
          <a:p>
            <a:r>
              <a:rPr lang="lt-LT" sz="2400" b="1" i="1" dirty="0">
                <a:solidFill>
                  <a:srgbClr val="00133A"/>
                </a:solidFill>
                <a:latin typeface="Antonio Bold"/>
              </a:rPr>
              <a:t>gal kas norėtų pasidalinti savo įžvalgomis</a:t>
            </a:r>
            <a:endParaRPr lang="en-US" sz="2400" i="1" dirty="0">
              <a:solidFill>
                <a:srgbClr val="00133A"/>
              </a:solidFill>
              <a:latin typeface="Antonio Bold"/>
            </a:endParaRPr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20137"/>
            <a:ext cx="9501222" cy="3890736"/>
          </a:xfrm>
          <a:prstGeom prst="rect">
            <a:avLst/>
          </a:prstGeom>
        </p:spPr>
      </p:pic>
      <p:sp>
        <p:nvSpPr>
          <p:cNvPr id="10" name="TextBox 28"/>
          <p:cNvSpPr txBox="1"/>
          <p:nvPr/>
        </p:nvSpPr>
        <p:spPr>
          <a:xfrm>
            <a:off x="428596" y="285728"/>
            <a:ext cx="8715404" cy="249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8"/>
              </a:lnSpc>
            </a:pPr>
            <a:r>
              <a:rPr lang="lt-LT" sz="3600" b="1" dirty="0">
                <a:solidFill>
                  <a:srgbClr val="FFFFFF"/>
                </a:solidFill>
                <a:latin typeface="Antonio Bold"/>
              </a:rPr>
              <a:t>3. Skirkime laiko trumpai tylai.</a:t>
            </a:r>
          </a:p>
          <a:p>
            <a:pPr>
              <a:lnSpc>
                <a:spcPts val="4008"/>
              </a:lnSpc>
            </a:pPr>
            <a:endParaRPr lang="lt-LT" sz="1100" b="1" dirty="0">
              <a:solidFill>
                <a:srgbClr val="FFFFFF"/>
              </a:solidFill>
              <a:latin typeface="Antonio Bold"/>
            </a:endParaRPr>
          </a:p>
          <a:p>
            <a:pPr>
              <a:lnSpc>
                <a:spcPts val="4008"/>
              </a:lnSpc>
            </a:pPr>
            <a:r>
              <a:rPr lang="lt-LT" sz="2400" b="1" i="1" dirty="0">
                <a:solidFill>
                  <a:srgbClr val="FFFFFF"/>
                </a:solidFill>
                <a:latin typeface="Antonio Bold"/>
              </a:rPr>
              <a:t>Leiskime, kad  Šventoji Dvasia kalbėtų per išgirstą Dievo žodį ir primintų mūsų ankstesnes maldos patirtis</a:t>
            </a:r>
          </a:p>
          <a:p>
            <a:pPr>
              <a:lnSpc>
                <a:spcPts val="4008"/>
              </a:lnSpc>
            </a:pPr>
            <a:endParaRPr lang="lt-LT" sz="1600" b="1" i="1" dirty="0">
              <a:solidFill>
                <a:srgbClr val="FFFFFF"/>
              </a:solidFill>
              <a:latin typeface="Antoni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C295A03-C1CC-4145-864F-D82F932FC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8" y="980728"/>
            <a:ext cx="9144000" cy="5877272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8346" cy="23819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285728"/>
            <a:ext cx="7929618" cy="145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3600" b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4. Pirmoji tema:</a:t>
            </a:r>
          </a:p>
          <a:p>
            <a:pPr>
              <a:lnSpc>
                <a:spcPct val="12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</a:pPr>
            <a:r>
              <a:rPr lang="lt-LT" altLang="lt-LT" sz="3600" b="1" dirty="0">
                <a:solidFill>
                  <a:schemeClr val="bg1"/>
                </a:solidFill>
                <a:latin typeface="Antonio Bold"/>
                <a:ea typeface="Arial Unicode MS" pitchFamily="34" charset="-128"/>
                <a:cs typeface="Arial" pitchFamily="34" charset="0"/>
                <a:sym typeface="Calibri" pitchFamily="34" charset="0"/>
              </a:rPr>
              <a:t>KELIONĖS BENDRAKELEIVIAI</a:t>
            </a:r>
          </a:p>
        </p:txBody>
      </p:sp>
      <p:sp>
        <p:nvSpPr>
          <p:cNvPr id="8" name="Antrinis pavadinimas 7">
            <a:extLst>
              <a:ext uri="{FF2B5EF4-FFF2-40B4-BE49-F238E27FC236}">
                <a16:creationId xmlns:a16="http://schemas.microsoft.com/office/drawing/2014/main" id="{9E97AE33-12B6-468D-A03A-2F3D953D2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685" y="2381942"/>
            <a:ext cx="4234299" cy="419032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t-LT" sz="2600" b="1" dirty="0">
                <a:solidFill>
                  <a:schemeClr val="bg1"/>
                </a:solidFill>
                <a:latin typeface="Antonio Bold"/>
              </a:rPr>
              <a:t>Čia GALIMA parodyti I TEMOS VAIZDO PRISTATYMĄ</a:t>
            </a:r>
            <a:r>
              <a:rPr lang="lt-LT" sz="2600" b="1" i="1" dirty="0">
                <a:solidFill>
                  <a:schemeClr val="bg1"/>
                </a:solidFill>
                <a:latin typeface="Antonio Bold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t-LT" sz="1800" i="1" dirty="0">
                <a:solidFill>
                  <a:schemeClr val="bg1"/>
                </a:solidFill>
                <a:latin typeface="Antonio Bold"/>
              </a:rPr>
              <a:t>(jei jį naudojat, po to einančias 7–16 skaidres galima praleisti ir eiti prie klausimų) bet galima šias skaidres naudoti, kaip priminimą;</a:t>
            </a:r>
          </a:p>
          <a:p>
            <a:pPr algn="l"/>
            <a:endParaRPr lang="lt-LT" sz="2300" b="1" i="1" dirty="0">
              <a:solidFill>
                <a:schemeClr val="bg1"/>
              </a:solidFill>
              <a:latin typeface="Antonio Bold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chemeClr val="bg1"/>
                </a:solidFill>
                <a:latin typeface="Antonio Bold"/>
              </a:rPr>
              <a:t>7–16 SKAIDRĖSE pateiktos pagrindinės mintys iš temos vaizdo pristatymo.</a:t>
            </a:r>
          </a:p>
        </p:txBody>
      </p:sp>
    </p:spTree>
    <p:extLst>
      <p:ext uri="{BB962C8B-B14F-4D97-AF65-F5344CB8AC3E}">
        <p14:creationId xmlns:p14="http://schemas.microsoft.com/office/powerpoint/2010/main" val="91475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6F480F-1930-4B84-BB72-F2306CD4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AD0CD28-E571-4FF6-8700-69F36EE50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/>
          <a:stretch/>
        </p:blipFill>
        <p:spPr>
          <a:xfrm>
            <a:off x="-22691" y="0"/>
            <a:ext cx="9130078" cy="6856190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2CB89CF-E3DF-4342-A6C7-D8332606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45" y="188640"/>
            <a:ext cx="8855867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lt-LT" sz="2800" b="1" dirty="0">
                <a:latin typeface="Antonio Bold"/>
              </a:rPr>
              <a:t>Bažnyčią paaiškinti įmanoma piligrimyste – keliavimu. </a:t>
            </a:r>
          </a:p>
          <a:p>
            <a:pPr marL="0" indent="0" algn="r">
              <a:buNone/>
            </a:pPr>
            <a:r>
              <a:rPr lang="lt-LT" sz="2800" b="1" dirty="0">
                <a:latin typeface="Antonio Bold"/>
              </a:rPr>
              <a:t>Kai Bažnyčia sustoja, ji jau nebėra Bažnyčia, ji tampa tik miela, pamaldžia draugija, nes laiko Šventąją Dvasią narve. </a:t>
            </a:r>
          </a:p>
        </p:txBody>
      </p:sp>
    </p:spTree>
    <p:extLst>
      <p:ext uri="{BB962C8B-B14F-4D97-AF65-F5344CB8AC3E}">
        <p14:creationId xmlns:p14="http://schemas.microsoft.com/office/powerpoint/2010/main" val="304421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498FFB6-91D0-47A7-81C7-20ABCC6F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E074A3C-B1B4-432F-B6CB-7D61C4603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488"/>
            <a:ext cx="9144000" cy="6250329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755E14D-55D9-47D6-95F3-D434E32D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9168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>
                <a:effectLst/>
                <a:latin typeface="Antonio Bold"/>
                <a:ea typeface="Calibri" panose="020F0502020204030204" pitchFamily="34" charset="0"/>
              </a:rPr>
              <a:t>Graikiškas</a:t>
            </a:r>
            <a:r>
              <a:rPr lang="en-US" sz="2800" b="1" dirty="0">
                <a:effectLst/>
                <a:latin typeface="Antonio Bold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Antonio Bold"/>
                <a:ea typeface="Calibri" panose="020F0502020204030204" pitchFamily="34" charset="0"/>
              </a:rPr>
              <a:t>žodis</a:t>
            </a:r>
            <a:r>
              <a:rPr lang="en-US" sz="2800" b="1" dirty="0">
                <a:effectLst/>
                <a:latin typeface="Antonio Bold"/>
                <a:ea typeface="Calibri" panose="020F0502020204030204" pitchFamily="34" charset="0"/>
              </a:rPr>
              <a:t> „</a:t>
            </a:r>
            <a:r>
              <a:rPr lang="en-US" sz="2800" b="1" dirty="0" err="1">
                <a:effectLst/>
                <a:latin typeface="Antonio Bold"/>
                <a:ea typeface="Calibri" panose="020F0502020204030204" pitchFamily="34" charset="0"/>
              </a:rPr>
              <a:t>sinodas</a:t>
            </a:r>
            <a:r>
              <a:rPr lang="en-US" sz="2800" b="1" dirty="0">
                <a:effectLst/>
                <a:latin typeface="Antonio Bold"/>
                <a:ea typeface="Calibri" panose="020F0502020204030204" pitchFamily="34" charset="0"/>
              </a:rPr>
              <a:t>“</a:t>
            </a:r>
            <a:r>
              <a:rPr lang="lt-LT" sz="2800" b="1" dirty="0">
                <a:effectLst/>
                <a:latin typeface="Antonio Bold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Antonio Bold"/>
                <a:ea typeface="Calibri" panose="020F0502020204030204" pitchFamily="34" charset="0"/>
              </a:rPr>
              <a:t>reiškia</a:t>
            </a:r>
            <a:r>
              <a:rPr lang="en-US" sz="2800" b="1" dirty="0">
                <a:effectLst/>
                <a:latin typeface="Antonio Bold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Antonio Bold"/>
                <a:ea typeface="Calibri" panose="020F0502020204030204" pitchFamily="34" charset="0"/>
              </a:rPr>
              <a:t>keliavimą</a:t>
            </a:r>
            <a:r>
              <a:rPr lang="en-US" sz="2800" b="1" dirty="0">
                <a:effectLst/>
                <a:latin typeface="Antonio Bold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Antonio Bold"/>
                <a:ea typeface="Calibri" panose="020F0502020204030204" pitchFamily="34" charset="0"/>
              </a:rPr>
              <a:t>kartu</a:t>
            </a:r>
            <a:r>
              <a:rPr lang="en-US" sz="2800" b="1" dirty="0">
                <a:effectLst/>
                <a:latin typeface="Antonio Bold"/>
                <a:ea typeface="Calibri" panose="020F0502020204030204" pitchFamily="34" charset="0"/>
              </a:rPr>
              <a:t>.</a:t>
            </a:r>
            <a:r>
              <a:rPr lang="lt-LT" sz="2800" b="1" dirty="0">
                <a:effectLst/>
                <a:latin typeface="Antonio Bold"/>
                <a:ea typeface="Calibri" panose="020F0502020204030204" pitchFamily="34" charset="0"/>
              </a:rPr>
              <a:t>..</a:t>
            </a:r>
          </a:p>
          <a:p>
            <a:pPr marL="0" indent="0">
              <a:buNone/>
            </a:pPr>
            <a:endParaRPr lang="lt-LT" sz="400" b="1" dirty="0">
              <a:effectLst/>
              <a:latin typeface="Antonio Bold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lt-LT" sz="2800" b="1" dirty="0">
                <a:latin typeface="Antonio Bold"/>
              </a:rPr>
              <a:t>Privalome atkakliai tęsti kelionę, kurios pradžia aprašyta Apaštalų darbuose. Priešingu atveju Šventoji Dvasia būtų pažeminta.</a:t>
            </a:r>
          </a:p>
        </p:txBody>
      </p:sp>
    </p:spTree>
    <p:extLst>
      <p:ext uri="{BB962C8B-B14F-4D97-AF65-F5344CB8AC3E}">
        <p14:creationId xmlns:p14="http://schemas.microsoft.com/office/powerpoint/2010/main" val="6734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5C008D-5A63-4977-A145-CEAF8559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1DCBE5A-E55D-4CE1-8275-EE9F90F99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371"/>
            <a:ext cx="9144000" cy="5817257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9E1FBB2-8CE3-4725-A270-49325943E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861048"/>
            <a:ext cx="46085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b="1" dirty="0">
                <a:latin typeface="Antonio Bold"/>
              </a:rPr>
              <a:t>Nes šiame Sinode norime pasiekti tą tašką, kuriame galėtume sakyti, kaip po Jeruzalės susirinkimo užrašė apaštalai: „Šventajai Dvasiai ir mums atrodė gera“. </a:t>
            </a:r>
          </a:p>
        </p:txBody>
      </p:sp>
    </p:spTree>
    <p:extLst>
      <p:ext uri="{BB962C8B-B14F-4D97-AF65-F5344CB8AC3E}">
        <p14:creationId xmlns:p14="http://schemas.microsoft.com/office/powerpoint/2010/main" val="307040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Microsoft Office PowerPoint</Application>
  <PresentationFormat>On-screen Show (4:3)</PresentationFormat>
  <Paragraphs>105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Antonio Bold</vt:lpstr>
      <vt:lpstr>Arial</vt:lpstr>
      <vt:lpstr>Calibri</vt:lpstr>
      <vt:lpstr>Montserrat Semi-Bold</vt:lpstr>
      <vt:lpstr>Trebuchet MS</vt:lpstr>
      <vt:lpstr>Office Theme</vt:lpstr>
      <vt:lpstr>PowerPoint Presentation</vt:lpstr>
      <vt:lpstr>PowerPoint Presentation</vt:lpstr>
      <vt:lpstr>PowerPoint Presentation</vt:lpstr>
      <vt:lpstr> Iš evangelijos pagal Luką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Pirmiausia būtina apmąstyti, su kuo keliaujame, kas tie mano bendrakeleiviai. </vt:lpstr>
      <vt:lpstr>Ar pastebiu, kad keliauju ne vienas? Net jei kartais atrodo būtent taip. Kas keliauja su manimi? </vt:lpstr>
      <vt:lpstr>PowerPoint Presentation</vt:lpstr>
      <vt:lpstr>PowerPoint Presentation</vt:lpstr>
      <vt:lpstr>Būkime pasirengę netikėtumams... </vt:lpstr>
      <vt:lpstr>PowerPoint Presentation</vt:lpstr>
      <vt:lpstr>  Sinodas yra privilegija dar kartą pažvelgti į save ir aplink save.  Sinodo tikslas – ne tiek parengti dokumentus, kiek pradėti kalbėtis tarpusavyje.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Kauno Kurija</dc:creator>
  <cp:lastModifiedBy>Dalė Šmerauskaitė</cp:lastModifiedBy>
  <cp:revision>18</cp:revision>
  <dcterms:created xsi:type="dcterms:W3CDTF">2021-11-09T21:55:59Z</dcterms:created>
  <dcterms:modified xsi:type="dcterms:W3CDTF">2021-11-18T11:12:52Z</dcterms:modified>
</cp:coreProperties>
</file>